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7" r:id="rId5"/>
    <p:sldId id="258" r:id="rId6"/>
    <p:sldId id="259" r:id="rId7"/>
    <p:sldId id="267" r:id="rId8"/>
    <p:sldId id="260" r:id="rId9"/>
    <p:sldId id="262" r:id="rId10"/>
    <p:sldId id="278" r:id="rId11"/>
    <p:sldId id="263" r:id="rId12"/>
    <p:sldId id="261" r:id="rId13"/>
    <p:sldId id="273" r:id="rId14"/>
    <p:sldId id="266" r:id="rId15"/>
    <p:sldId id="277" r:id="rId16"/>
    <p:sldId id="268" r:id="rId17"/>
    <p:sldId id="279" r:id="rId18"/>
    <p:sldId id="270" r:id="rId19"/>
    <p:sldId id="276" r:id="rId20"/>
  </p:sldIdLst>
  <p:sldSz cx="18288000" cy="10287000"/>
  <p:notesSz cx="6858000" cy="9144000"/>
  <p:embeddedFontLst>
    <p:embeddedFont>
      <p:font typeface="Arial Bold" panose="020B0704020202020204" pitchFamily="34" charset="0"/>
      <p:regular r:id="rId21"/>
      <p:bold r:id="rId22"/>
    </p:embeddedFont>
    <p:embeddedFont>
      <p:font typeface="Arial Bold Italics" panose="020B0604020202020204" charset="0"/>
      <p:regular r:id="rId23"/>
    </p:embeddedFont>
    <p:embeddedFont>
      <p:font typeface="Arial Italics" panose="020B0604020202020204" charset="0"/>
      <p:regular r:id="rId24"/>
    </p:embeddedFont>
    <p:embeddedFont>
      <p:font typeface="Arimo Bold" panose="020B0604020202020204" charset="0"/>
      <p:regular r:id="rId25"/>
    </p:embeddedFont>
    <p:embeddedFont>
      <p:font typeface="Arimo Bold Italics" panose="020B0604020202020204" charset="0"/>
      <p:regular r:id="rId26"/>
    </p:embeddedFont>
    <p:embeddedFont>
      <p:font typeface="Heading Now 31-38 Bold" panose="020B0604020202020204" charset="0"/>
      <p:regular r:id="rId27"/>
    </p:embeddedFont>
    <p:embeddedFont>
      <p:font typeface="Open Sauc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4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1600" y="39795"/>
            <a:ext cx="17516261" cy="1524635"/>
            <a:chOff x="0" y="0"/>
            <a:chExt cx="23355014" cy="2032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5015" cy="2032847"/>
            </a:xfrm>
            <a:custGeom>
              <a:avLst/>
              <a:gdLst/>
              <a:ahLst/>
              <a:cxnLst/>
              <a:rect l="l" t="t" r="r" b="b"/>
              <a:pathLst>
                <a:path w="23355015" h="2032847">
                  <a:moveTo>
                    <a:pt x="0" y="0"/>
                  </a:moveTo>
                  <a:lnTo>
                    <a:pt x="23355015" y="0"/>
                  </a:lnTo>
                  <a:lnTo>
                    <a:pt x="23355015" y="2032847"/>
                  </a:lnTo>
                  <a:lnTo>
                    <a:pt x="0" y="203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355014" cy="20899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020"/>
                </a:lnSpc>
              </a:pPr>
              <a:r>
                <a:rPr lang="en-US" sz="6500" b="1" i="1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Suggested Content Outline</a:t>
              </a:r>
            </a:p>
            <a:p>
              <a:pPr algn="l">
                <a:lnSpc>
                  <a:spcPts val="3240"/>
                </a:lnSpc>
              </a:pPr>
              <a:r>
                <a:rPr lang="en-US" sz="3000" b="1" i="1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(you don’t have to use this outline, it’s just a framework suggestion to save you time)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0139" y="1564430"/>
            <a:ext cx="17327722" cy="9206904"/>
            <a:chOff x="0" y="0"/>
            <a:chExt cx="23103629" cy="12275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12275872"/>
            </a:xfrm>
            <a:custGeom>
              <a:avLst/>
              <a:gdLst/>
              <a:ahLst/>
              <a:cxnLst/>
              <a:rect l="l" t="t" r="r" b="b"/>
              <a:pathLst>
                <a:path w="23103630" h="12275872">
                  <a:moveTo>
                    <a:pt x="0" y="0"/>
                  </a:moveTo>
                  <a:lnTo>
                    <a:pt x="23103630" y="0"/>
                  </a:lnTo>
                  <a:lnTo>
                    <a:pt x="23103630" y="12275872"/>
                  </a:lnTo>
                  <a:lnTo>
                    <a:pt x="0" y="12275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3103629" cy="12399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33413" lvl="2" indent="-211138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1: Title &amp; Introduction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title &amp; team name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 team introduction</a:t>
              </a:r>
            </a:p>
            <a:p>
              <a:pPr marL="633413" lvl="2" indent="-211138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2: Problem 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the problem and its significance (include key statistics, research findings, or pain points)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Identify the data source(s) used to recognize the issue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3: Proposed solution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Describe your solution 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your target audience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List the core technologies driving your solution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4: Prototype/Demo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Showcase a working prototype or a conceptual MVP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Explain how key features address the identified needs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5: Market Validation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 market research insights and addressable market size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Compare with existing solutions and highlight your unique value proposition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0205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Top ten reported Crime Categories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29062" y="4682064"/>
            <a:ext cx="935241" cy="479716"/>
            <a:chOff x="0" y="0"/>
            <a:chExt cx="1246988" cy="63962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46988" cy="639621"/>
            </a:xfrm>
            <a:custGeom>
              <a:avLst/>
              <a:gdLst/>
              <a:ahLst/>
              <a:cxnLst/>
              <a:rect l="l" t="t" r="r" b="b"/>
              <a:pathLst>
                <a:path w="1246988" h="639621">
                  <a:moveTo>
                    <a:pt x="0" y="0"/>
                  </a:moveTo>
                  <a:lnTo>
                    <a:pt x="1246988" y="0"/>
                  </a:lnTo>
                  <a:lnTo>
                    <a:pt x="1246988" y="639621"/>
                  </a:lnTo>
                  <a:lnTo>
                    <a:pt x="0" y="6396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246988" cy="6777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30%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29062" y="7218263"/>
            <a:ext cx="935241" cy="479717"/>
            <a:chOff x="0" y="0"/>
            <a:chExt cx="1246988" cy="63962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15%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29062" y="6155425"/>
            <a:ext cx="935241" cy="479717"/>
            <a:chOff x="0" y="0"/>
            <a:chExt cx="1246988" cy="63962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25%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082510" y="7354583"/>
            <a:ext cx="935241" cy="479717"/>
            <a:chOff x="0" y="0"/>
            <a:chExt cx="1246988" cy="63962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10%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082510" y="6538145"/>
            <a:ext cx="935241" cy="479717"/>
            <a:chOff x="0" y="0"/>
            <a:chExt cx="1246988" cy="63962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20%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082510" y="5174959"/>
            <a:ext cx="935241" cy="479717"/>
            <a:chOff x="0" y="0"/>
            <a:chExt cx="1246988" cy="639623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30%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3706899" y="6933517"/>
            <a:ext cx="935241" cy="479717"/>
            <a:chOff x="0" y="0"/>
            <a:chExt cx="1246988" cy="63962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25%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3706899" y="3048005"/>
            <a:ext cx="935241" cy="479717"/>
            <a:chOff x="0" y="0"/>
            <a:chExt cx="1246988" cy="63962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25%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3706899" y="4935471"/>
            <a:ext cx="935241" cy="479717"/>
            <a:chOff x="0" y="0"/>
            <a:chExt cx="1246988" cy="639623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246988" cy="639623"/>
            </a:xfrm>
            <a:custGeom>
              <a:avLst/>
              <a:gdLst/>
              <a:ahLst/>
              <a:cxnLst/>
              <a:rect l="l" t="t" r="r" b="b"/>
              <a:pathLst>
                <a:path w="1246988" h="639623">
                  <a:moveTo>
                    <a:pt x="0" y="0"/>
                  </a:moveTo>
                  <a:lnTo>
                    <a:pt x="1246988" y="0"/>
                  </a:lnTo>
                  <a:lnTo>
                    <a:pt x="1246988" y="639623"/>
                  </a:lnTo>
                  <a:lnTo>
                    <a:pt x="0" y="639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1246988" cy="67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50%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D3969F26-CFC2-179E-4A20-4BE79895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6" y="1899947"/>
            <a:ext cx="15742729" cy="70304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9682" y="650081"/>
            <a:ext cx="5898356" cy="2436019"/>
            <a:chOff x="0" y="0"/>
            <a:chExt cx="7864475" cy="32480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64475" cy="3248025"/>
            </a:xfrm>
            <a:custGeom>
              <a:avLst/>
              <a:gdLst/>
              <a:ahLst/>
              <a:cxnLst/>
              <a:rect l="l" t="t" r="r" b="b"/>
              <a:pathLst>
                <a:path w="7864475" h="3248025">
                  <a:moveTo>
                    <a:pt x="0" y="0"/>
                  </a:moveTo>
                  <a:lnTo>
                    <a:pt x="7864475" y="0"/>
                  </a:lnTo>
                  <a:lnTo>
                    <a:pt x="7864475" y="3248025"/>
                  </a:lnTo>
                  <a:lnTo>
                    <a:pt x="0" y="3248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64475" cy="32956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832"/>
                </a:lnSpc>
              </a:pPr>
              <a:r>
                <a:rPr lang="en-US" sz="54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Transportation stop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59682" y="2986088"/>
            <a:ext cx="5898356" cy="58173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A small section of downtown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AA3E5C2-E166-5760-4ACC-A9AAFE5E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76300"/>
            <a:ext cx="8635630" cy="7046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049C-ABA6-A24A-745B-B24AD47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D92DA0-FDBE-AC03-A18A-BB6665DDF64C}"/>
              </a:ext>
            </a:extLst>
          </p:cNvPr>
          <p:cNvGrpSpPr/>
          <p:nvPr/>
        </p:nvGrpSpPr>
        <p:grpSpPr>
          <a:xfrm>
            <a:off x="1259682" y="650081"/>
            <a:ext cx="5898356" cy="2436019"/>
            <a:chOff x="0" y="0"/>
            <a:chExt cx="7864475" cy="32480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ABF06A-DB8A-F377-E3B0-66E4BD403839}"/>
                </a:ext>
              </a:extLst>
            </p:cNvPr>
            <p:cNvSpPr/>
            <p:nvPr/>
          </p:nvSpPr>
          <p:spPr>
            <a:xfrm>
              <a:off x="0" y="0"/>
              <a:ext cx="7864475" cy="3248025"/>
            </a:xfrm>
            <a:custGeom>
              <a:avLst/>
              <a:gdLst/>
              <a:ahLst/>
              <a:cxnLst/>
              <a:rect l="l" t="t" r="r" b="b"/>
              <a:pathLst>
                <a:path w="7864475" h="3248025">
                  <a:moveTo>
                    <a:pt x="0" y="0"/>
                  </a:moveTo>
                  <a:lnTo>
                    <a:pt x="7864475" y="0"/>
                  </a:lnTo>
                  <a:lnTo>
                    <a:pt x="7864475" y="3248025"/>
                  </a:lnTo>
                  <a:lnTo>
                    <a:pt x="0" y="3248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C311447-25C3-3521-7E21-1BCF1B7D2937}"/>
                </a:ext>
              </a:extLst>
            </p:cNvPr>
            <p:cNvSpPr txBox="1"/>
            <p:nvPr/>
          </p:nvSpPr>
          <p:spPr>
            <a:xfrm>
              <a:off x="0" y="-47625"/>
              <a:ext cx="7864475" cy="32956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832"/>
                </a:lnSpc>
              </a:pPr>
              <a:r>
                <a:rPr lang="en-US" sz="54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Transportation stop </a:t>
              </a: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CA25008-9698-F6D1-1320-E1373F96082A}"/>
              </a:ext>
            </a:extLst>
          </p:cNvPr>
          <p:cNvSpPr txBox="1"/>
          <p:nvPr/>
        </p:nvSpPr>
        <p:spPr>
          <a:xfrm>
            <a:off x="1259682" y="2986088"/>
            <a:ext cx="5898356" cy="58173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A small section of downtown </a:t>
            </a: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- Theft</a:t>
            </a: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dirty="0">
                <a:solidFill>
                  <a:srgbClr val="CFB87E"/>
                </a:solidFill>
                <a:latin typeface="Arial"/>
                <a:ea typeface="Arial"/>
                <a:cs typeface="Arial"/>
                <a:sym typeface="Arial"/>
              </a:rPr>
              <a:t>- Assault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60C68DF-0AF5-9F2D-B4CB-208C4EECD13B}"/>
              </a:ext>
            </a:extLst>
          </p:cNvPr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45CBC14-B3D0-A4F0-2559-46E4469BE5CE}"/>
                </a:ext>
              </a:extLst>
            </p:cNvPr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0846DFD-131F-A8D1-62F3-B6741C65893E}"/>
                </a:ext>
              </a:extLst>
            </p:cNvPr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F2A7EF5-C5C8-98DA-08A0-FBDA8F8519A7}"/>
              </a:ext>
            </a:extLst>
          </p:cNvPr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8F34D8-F8BA-3711-F4DF-223D5D129329}"/>
                </a:ext>
              </a:extLst>
            </p:cNvPr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108458D-5201-046F-AFCE-97B1383C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104900"/>
            <a:ext cx="958312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171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What do we with this data?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1738" y="2391689"/>
            <a:ext cx="4769624" cy="5695405"/>
            <a:chOff x="0" y="0"/>
            <a:chExt cx="6359499" cy="75938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 can identify the stops at higher risk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59188" y="2391689"/>
            <a:ext cx="4769624" cy="5695405"/>
            <a:chOff x="0" y="0"/>
            <a:chExt cx="6359499" cy="75938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Allocate funds with the knowledge that these areas at higher risk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77337" y="2391689"/>
            <a:ext cx="4769624" cy="5695405"/>
            <a:chOff x="0" y="0"/>
            <a:chExt cx="6359499" cy="75938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Show data that the Transit stop is highly trafficked and is a better investment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CABFE-8928-D104-C270-4A2F47C0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8E2D89-FE56-5F1A-E13B-90D8A31DF718}"/>
              </a:ext>
            </a:extLst>
          </p:cNvPr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9053116-E9F9-70F7-87D0-0C19FC2EB1B4}"/>
                </a:ext>
              </a:extLst>
            </p:cNvPr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B63BD5D-E139-5502-ACBE-C5ABC6715C27}"/>
                </a:ext>
              </a:extLst>
            </p:cNvPr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dirty="0">
                  <a:solidFill>
                    <a:schemeClr val="bg1"/>
                  </a:solidFill>
                </a:rPr>
                <a:t>Revenue Generation Methods</a:t>
              </a:r>
              <a:endParaRPr lang="en-US" sz="7200" b="1" i="1" dirty="0">
                <a:solidFill>
                  <a:schemeClr val="bg1"/>
                </a:solidFill>
                <a:latin typeface="Arial Bold Italics"/>
                <a:ea typeface="Arial Bold Italics"/>
                <a:cs typeface="Arial Bold Italics"/>
                <a:sym typeface="Arial Bold Itali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F0E75D8-F230-FDF8-46D3-55FF5EC2F2B6}"/>
              </a:ext>
            </a:extLst>
          </p:cNvPr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A632F2F-C637-3BB7-5908-589029425359}"/>
                </a:ext>
              </a:extLst>
            </p:cNvPr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1667308-3D69-3FF5-4174-E593522AA689}"/>
                </a:ext>
              </a:extLst>
            </p:cNvPr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6DF688B-F94E-C172-E7C9-62575DB7FB5B}"/>
              </a:ext>
            </a:extLst>
          </p:cNvPr>
          <p:cNvGrpSpPr/>
          <p:nvPr/>
        </p:nvGrpSpPr>
        <p:grpSpPr>
          <a:xfrm>
            <a:off x="871519" y="3162300"/>
            <a:ext cx="4769624" cy="5773986"/>
            <a:chOff x="0" y="-104775"/>
            <a:chExt cx="6359499" cy="769864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2E9836F-6A13-D102-A87C-2487EF27DA18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39D5AD2-8112-DA10-C24B-63727BC7956F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Advertising</a:t>
              </a:r>
              <a:r>
                <a:rPr lang="en-US" sz="3600" dirty="0">
                  <a:solidFill>
                    <a:schemeClr val="bg1"/>
                  </a:solidFill>
                </a:rPr>
                <a:t>: Local businesses or public services could advertise in the application, especially if the app drives more traffic to safer stops or helps with navigating crime-ridden areas. If the app targets urban areas, local advertisements can generate revenue.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DBEE3D9-7921-A43B-09BF-AB086D9B9A41}"/>
              </a:ext>
            </a:extLst>
          </p:cNvPr>
          <p:cNvGrpSpPr/>
          <p:nvPr/>
        </p:nvGrpSpPr>
        <p:grpSpPr>
          <a:xfrm>
            <a:off x="6759188" y="3201590"/>
            <a:ext cx="4769624" cy="5695405"/>
            <a:chOff x="0" y="0"/>
            <a:chExt cx="6359499" cy="7593874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75077E7-2634-496A-0A8B-EE344182D5B8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72CE54-6708-6EB9-AB4B-BA5DC10C9191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chemeClr val="bg1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Partnership with Local Authorities</a:t>
              </a:r>
              <a:r>
                <a:rPr lang="en-US" sz="3600" dirty="0">
                  <a:solidFill>
                    <a:schemeClr val="bg1"/>
                  </a:solidFill>
                </a:rPr>
                <a:t>: The app could partner with local transportation or law enforcement agencies. These partnerships could involve funding for crime data collection or providing analytics to improve public safety.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BE935B7-7D10-6485-AC51-AC4CD8D64BE1}"/>
              </a:ext>
            </a:extLst>
          </p:cNvPr>
          <p:cNvGrpSpPr/>
          <p:nvPr/>
        </p:nvGrpSpPr>
        <p:grpSpPr>
          <a:xfrm>
            <a:off x="12677337" y="2391689"/>
            <a:ext cx="4769624" cy="5695405"/>
            <a:chOff x="0" y="0"/>
            <a:chExt cx="6359499" cy="759387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0BC1F3B-FE35-729F-76E7-D8A83C532F64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51E54EB-669A-7397-9715-AC1A0C2D0E0F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Projection</a:t>
              </a:r>
              <a:r>
                <a:rPr lang="en-US" sz="3600" dirty="0">
                  <a:solidFill>
                    <a:schemeClr val="bg1"/>
                  </a:solidFill>
                </a:rPr>
                <a:t>: Government or transit agencies might provide funding for integration, such as $10,000 to $50,000 annually for data analysis and integration into existing systems.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060D4CF-4A6D-9481-E590-10BDB429BDF2}"/>
              </a:ext>
            </a:extLst>
          </p:cNvPr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FF9A9A4-4691-E5AA-1849-8C9CB27BE572}"/>
                </a:ext>
              </a:extLst>
            </p:cNvPr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1088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5110" y="6862134"/>
            <a:ext cx="3160670" cy="596860"/>
            <a:chOff x="0" y="0"/>
            <a:chExt cx="4214227" cy="7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 impact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45110" y="7408087"/>
            <a:ext cx="3160670" cy="912881"/>
            <a:chOff x="0" y="0"/>
            <a:chExt cx="4214227" cy="12171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Verify changes in a monetary figure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73093" y="2554756"/>
            <a:ext cx="3160670" cy="596860"/>
            <a:chOff x="0" y="0"/>
            <a:chExt cx="4214227" cy="7958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2026 Q2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73093" y="3100710"/>
            <a:ext cx="3160670" cy="912881"/>
            <a:chOff x="0" y="0"/>
            <a:chExt cx="4214227" cy="12171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Verify with rider of new changes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01076" y="6872000"/>
            <a:ext cx="3160670" cy="596860"/>
            <a:chOff x="0" y="0"/>
            <a:chExt cx="4214227" cy="7958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Integrate in current APP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01075" y="7417953"/>
            <a:ext cx="3160670" cy="1553787"/>
            <a:chOff x="-1" y="0"/>
            <a:chExt cx="4214227" cy="20717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1" y="806916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Add route information for the current application to increase rider accessibility due to outage and construction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29057" y="2531135"/>
            <a:ext cx="3160670" cy="596860"/>
            <a:chOff x="0" y="0"/>
            <a:chExt cx="4214227" cy="7958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2026 Q1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129057" y="3077089"/>
            <a:ext cx="3160670" cy="912881"/>
            <a:chOff x="0" y="0"/>
            <a:chExt cx="4214227" cy="12171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Create a more detailed map for rider comfort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 rot="-34482">
            <a:off x="-86188" y="5455280"/>
            <a:ext cx="18455613" cy="57150"/>
            <a:chOff x="0" y="0"/>
            <a:chExt cx="24607484" cy="76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607520" cy="76200"/>
            </a:xfrm>
            <a:custGeom>
              <a:avLst/>
              <a:gdLst/>
              <a:ahLst/>
              <a:cxnLst/>
              <a:rect l="l" t="t" r="r" b="b"/>
              <a:pathLst>
                <a:path w="24607520" h="76200">
                  <a:moveTo>
                    <a:pt x="38100" y="0"/>
                  </a:moveTo>
                  <a:lnTo>
                    <a:pt x="24569420" y="0"/>
                  </a:lnTo>
                  <a:cubicBezTo>
                    <a:pt x="24590502" y="0"/>
                    <a:pt x="24607520" y="17018"/>
                    <a:pt x="24607520" y="38100"/>
                  </a:cubicBezTo>
                  <a:cubicBezTo>
                    <a:pt x="24607520" y="59182"/>
                    <a:pt x="24590502" y="76200"/>
                    <a:pt x="24569420" y="76200"/>
                  </a:cubicBezTo>
                  <a:lnTo>
                    <a:pt x="38100" y="76200"/>
                  </a:lnTo>
                  <a:cubicBezTo>
                    <a:pt x="17018" y="76200"/>
                    <a:pt x="0" y="59182"/>
                    <a:pt x="0" y="38100"/>
                  </a:cubicBezTo>
                  <a:cubicBezTo>
                    <a:pt x="0" y="17018"/>
                    <a:pt x="17018" y="0"/>
                    <a:pt x="381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-5141948">
            <a:off x="1678675" y="6068909"/>
            <a:ext cx="1317403" cy="47625"/>
            <a:chOff x="0" y="0"/>
            <a:chExt cx="1756537" cy="63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CFB97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803836" y="4950098"/>
            <a:ext cx="1067181" cy="1067180"/>
          </a:xfrm>
          <a:custGeom>
            <a:avLst/>
            <a:gdLst/>
            <a:ahLst/>
            <a:cxnLst/>
            <a:rect l="l" t="t" r="r" b="b"/>
            <a:pathLst>
              <a:path w="1067181" h="1067180">
                <a:moveTo>
                  <a:pt x="0" y="0"/>
                </a:moveTo>
                <a:lnTo>
                  <a:pt x="1067181" y="0"/>
                </a:lnTo>
                <a:lnTo>
                  <a:pt x="1067181" y="1067180"/>
                </a:lnTo>
                <a:lnTo>
                  <a:pt x="0" y="106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 rot="-5141948">
            <a:off x="5050692" y="4848956"/>
            <a:ext cx="1317403" cy="47625"/>
            <a:chOff x="0" y="0"/>
            <a:chExt cx="1756537" cy="63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F3EC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5175854" y="4950098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 rot="-5141948">
            <a:off x="8423404" y="6068910"/>
            <a:ext cx="1317403" cy="47625"/>
            <a:chOff x="0" y="0"/>
            <a:chExt cx="1756537" cy="63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2A808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Freeform 39"/>
          <p:cNvSpPr/>
          <p:nvPr/>
        </p:nvSpPr>
        <p:spPr>
          <a:xfrm>
            <a:off x="8547870" y="4953383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 rot="-5141948">
            <a:off x="11794725" y="4848957"/>
            <a:ext cx="1317403" cy="47625"/>
            <a:chOff x="0" y="0"/>
            <a:chExt cx="1756537" cy="635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234C5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919887" y="4950098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 rot="-5141948">
            <a:off x="15166741" y="6068909"/>
            <a:ext cx="1317403" cy="47625"/>
            <a:chOff x="0" y="0"/>
            <a:chExt cx="1756537" cy="63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756537" cy="63500"/>
            </a:xfrm>
            <a:custGeom>
              <a:avLst/>
              <a:gdLst/>
              <a:ahLst/>
              <a:cxnLst/>
              <a:rect l="l" t="t" r="r" b="b"/>
              <a:pathLst>
                <a:path w="1756537" h="63500">
                  <a:moveTo>
                    <a:pt x="31750" y="0"/>
                  </a:moveTo>
                  <a:lnTo>
                    <a:pt x="1724787" y="0"/>
                  </a:lnTo>
                  <a:cubicBezTo>
                    <a:pt x="1742313" y="0"/>
                    <a:pt x="1756537" y="14224"/>
                    <a:pt x="1756537" y="31750"/>
                  </a:cubicBezTo>
                  <a:cubicBezTo>
                    <a:pt x="1756537" y="49276"/>
                    <a:pt x="1742313" y="63500"/>
                    <a:pt x="17247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F47B5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15291903" y="4956663"/>
            <a:ext cx="1067181" cy="1067181"/>
          </a:xfrm>
          <a:custGeom>
            <a:avLst/>
            <a:gdLst/>
            <a:ahLst/>
            <a:cxnLst/>
            <a:rect l="l" t="t" r="r" b="b"/>
            <a:pathLst>
              <a:path w="1067181" h="1067181">
                <a:moveTo>
                  <a:pt x="0" y="0"/>
                </a:moveTo>
                <a:lnTo>
                  <a:pt x="1067181" y="0"/>
                </a:lnTo>
                <a:lnTo>
                  <a:pt x="1067181" y="1067181"/>
                </a:lnTo>
                <a:lnTo>
                  <a:pt x="0" y="1067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5015564" y="3958641"/>
            <a:ext cx="1619759" cy="749467"/>
            <a:chOff x="0" y="0"/>
            <a:chExt cx="2159679" cy="99928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59679" cy="999289"/>
            </a:xfrm>
            <a:custGeom>
              <a:avLst/>
              <a:gdLst/>
              <a:ahLst/>
              <a:cxnLst/>
              <a:rect l="l" t="t" r="r" b="b"/>
              <a:pathLst>
                <a:path w="2159679" h="999289">
                  <a:moveTo>
                    <a:pt x="0" y="0"/>
                  </a:moveTo>
                  <a:lnTo>
                    <a:pt x="2159679" y="0"/>
                  </a:lnTo>
                  <a:lnTo>
                    <a:pt x="2159679" y="999289"/>
                  </a:lnTo>
                  <a:lnTo>
                    <a:pt x="0" y="99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2159679" cy="10754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F47B57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2026 Q3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271531" y="3961926"/>
            <a:ext cx="1619758" cy="749467"/>
            <a:chOff x="0" y="0"/>
            <a:chExt cx="2159677" cy="99928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159677" cy="999289"/>
            </a:xfrm>
            <a:custGeom>
              <a:avLst/>
              <a:gdLst/>
              <a:ahLst/>
              <a:cxnLst/>
              <a:rect l="l" t="t" r="r" b="b"/>
              <a:pathLst>
                <a:path w="2159677" h="999289">
                  <a:moveTo>
                    <a:pt x="0" y="0"/>
                  </a:moveTo>
                  <a:lnTo>
                    <a:pt x="2159677" y="0"/>
                  </a:lnTo>
                  <a:lnTo>
                    <a:pt x="2159677" y="999289"/>
                  </a:lnTo>
                  <a:lnTo>
                    <a:pt x="0" y="99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76200"/>
              <a:ext cx="2159677" cy="10754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2A808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2026 Q1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527496" y="3965206"/>
            <a:ext cx="1619758" cy="749467"/>
            <a:chOff x="0" y="0"/>
            <a:chExt cx="2159677" cy="99928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159677" cy="999289"/>
            </a:xfrm>
            <a:custGeom>
              <a:avLst/>
              <a:gdLst/>
              <a:ahLst/>
              <a:cxnLst/>
              <a:rect l="l" t="t" r="r" b="b"/>
              <a:pathLst>
                <a:path w="2159677" h="999289">
                  <a:moveTo>
                    <a:pt x="0" y="0"/>
                  </a:moveTo>
                  <a:lnTo>
                    <a:pt x="2159677" y="0"/>
                  </a:lnTo>
                  <a:lnTo>
                    <a:pt x="2159677" y="999289"/>
                  </a:lnTo>
                  <a:lnTo>
                    <a:pt x="0" y="99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76200"/>
              <a:ext cx="2159677" cy="10754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2025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57041" y="6868701"/>
            <a:ext cx="3160670" cy="596860"/>
            <a:chOff x="0" y="0"/>
            <a:chExt cx="4214227" cy="79581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214226" cy="795814"/>
            </a:xfrm>
            <a:custGeom>
              <a:avLst/>
              <a:gdLst/>
              <a:ahLst/>
              <a:cxnLst/>
              <a:rect l="l" t="t" r="r" b="b"/>
              <a:pathLst>
                <a:path w="4214226" h="795814">
                  <a:moveTo>
                    <a:pt x="0" y="0"/>
                  </a:moveTo>
                  <a:lnTo>
                    <a:pt x="4214226" y="0"/>
                  </a:lnTo>
                  <a:lnTo>
                    <a:pt x="4214226" y="795814"/>
                  </a:lnTo>
                  <a:lnTo>
                    <a:pt x="0" y="795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4214227" cy="8529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Gather more data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57041" y="7414654"/>
            <a:ext cx="3160670" cy="912881"/>
            <a:chOff x="0" y="0"/>
            <a:chExt cx="4214227" cy="121717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214226" cy="1217174"/>
            </a:xfrm>
            <a:custGeom>
              <a:avLst/>
              <a:gdLst/>
              <a:ahLst/>
              <a:cxnLst/>
              <a:rect l="l" t="t" r="r" b="b"/>
              <a:pathLst>
                <a:path w="4214226" h="1217174">
                  <a:moveTo>
                    <a:pt x="0" y="0"/>
                  </a:moveTo>
                  <a:lnTo>
                    <a:pt x="4214226" y="0"/>
                  </a:lnTo>
                  <a:lnTo>
                    <a:pt x="4214226" y="1217174"/>
                  </a:lnTo>
                  <a:lnTo>
                    <a:pt x="0" y="1217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4214227" cy="12647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Get rider and government feedback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899514" y="6323636"/>
            <a:ext cx="1619758" cy="749468"/>
            <a:chOff x="0" y="0"/>
            <a:chExt cx="2159677" cy="99929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159677" cy="999291"/>
            </a:xfrm>
            <a:custGeom>
              <a:avLst/>
              <a:gdLst/>
              <a:ahLst/>
              <a:cxnLst/>
              <a:rect l="l" t="t" r="r" b="b"/>
              <a:pathLst>
                <a:path w="2159677" h="999291">
                  <a:moveTo>
                    <a:pt x="0" y="0"/>
                  </a:moveTo>
                  <a:lnTo>
                    <a:pt x="2159677" y="0"/>
                  </a:lnTo>
                  <a:lnTo>
                    <a:pt x="2159677" y="999291"/>
                  </a:lnTo>
                  <a:lnTo>
                    <a:pt x="0" y="999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76200"/>
              <a:ext cx="2159677" cy="10754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 dirty="0">
                  <a:solidFill>
                    <a:srgbClr val="F3ECD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2021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643548" y="6323636"/>
            <a:ext cx="1619759" cy="749468"/>
            <a:chOff x="0" y="0"/>
            <a:chExt cx="2159679" cy="99929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159679" cy="999291"/>
            </a:xfrm>
            <a:custGeom>
              <a:avLst/>
              <a:gdLst/>
              <a:ahLst/>
              <a:cxnLst/>
              <a:rect l="l" t="t" r="r" b="b"/>
              <a:pathLst>
                <a:path w="2159679" h="999291">
                  <a:moveTo>
                    <a:pt x="0" y="0"/>
                  </a:moveTo>
                  <a:lnTo>
                    <a:pt x="2159679" y="0"/>
                  </a:lnTo>
                  <a:lnTo>
                    <a:pt x="2159679" y="999291"/>
                  </a:lnTo>
                  <a:lnTo>
                    <a:pt x="0" y="999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76200"/>
              <a:ext cx="2159679" cy="10754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17"/>
                </a:lnSpc>
              </a:pPr>
              <a:r>
                <a:rPr lang="en-US" sz="3598" b="1" spc="149">
                  <a:solidFill>
                    <a:srgbClr val="234C5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2023</a:t>
              </a:r>
            </a:p>
          </p:txBody>
        </p:sp>
      </p:grpSp>
      <p:sp>
        <p:nvSpPr>
          <p:cNvPr id="67" name="Freeform 67"/>
          <p:cNvSpPr/>
          <p:nvPr/>
        </p:nvSpPr>
        <p:spPr>
          <a:xfrm>
            <a:off x="2070720" y="5299742"/>
            <a:ext cx="533316" cy="439955"/>
          </a:xfrm>
          <a:custGeom>
            <a:avLst/>
            <a:gdLst/>
            <a:ahLst/>
            <a:cxnLst/>
            <a:rect l="l" t="t" r="r" b="b"/>
            <a:pathLst>
              <a:path w="533316" h="439955">
                <a:moveTo>
                  <a:pt x="0" y="0"/>
                </a:moveTo>
                <a:lnTo>
                  <a:pt x="533316" y="0"/>
                </a:lnTo>
                <a:lnTo>
                  <a:pt x="533316" y="439955"/>
                </a:lnTo>
                <a:lnTo>
                  <a:pt x="0" y="439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869" b="-86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8" name="Group 68"/>
          <p:cNvGrpSpPr/>
          <p:nvPr/>
        </p:nvGrpSpPr>
        <p:grpSpPr>
          <a:xfrm>
            <a:off x="8841966" y="5215083"/>
            <a:ext cx="477489" cy="475679"/>
            <a:chOff x="0" y="0"/>
            <a:chExt cx="636652" cy="63423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6651" cy="634238"/>
            </a:xfrm>
            <a:custGeom>
              <a:avLst/>
              <a:gdLst/>
              <a:ahLst/>
              <a:cxnLst/>
              <a:rect l="l" t="t" r="r" b="b"/>
              <a:pathLst>
                <a:path w="636651" h="634238">
                  <a:moveTo>
                    <a:pt x="319532" y="125349"/>
                  </a:moveTo>
                  <a:lnTo>
                    <a:pt x="525399" y="331216"/>
                  </a:lnTo>
                  <a:lnTo>
                    <a:pt x="525399" y="634238"/>
                  </a:lnTo>
                  <a:lnTo>
                    <a:pt x="397383" y="634238"/>
                  </a:lnTo>
                  <a:lnTo>
                    <a:pt x="397383" y="493903"/>
                  </a:lnTo>
                  <a:cubicBezTo>
                    <a:pt x="397383" y="471805"/>
                    <a:pt x="379476" y="453898"/>
                    <a:pt x="357378" y="453898"/>
                  </a:cubicBezTo>
                  <a:lnTo>
                    <a:pt x="281559" y="453898"/>
                  </a:lnTo>
                  <a:cubicBezTo>
                    <a:pt x="259461" y="453898"/>
                    <a:pt x="241554" y="471805"/>
                    <a:pt x="241554" y="493903"/>
                  </a:cubicBezTo>
                  <a:lnTo>
                    <a:pt x="241554" y="634238"/>
                  </a:lnTo>
                  <a:lnTo>
                    <a:pt x="113538" y="634238"/>
                  </a:lnTo>
                  <a:lnTo>
                    <a:pt x="113538" y="331216"/>
                  </a:lnTo>
                  <a:close/>
                  <a:moveTo>
                    <a:pt x="100584" y="22860"/>
                  </a:moveTo>
                  <a:lnTo>
                    <a:pt x="185801" y="22860"/>
                  </a:lnTo>
                  <a:lnTo>
                    <a:pt x="185801" y="105664"/>
                  </a:lnTo>
                  <a:lnTo>
                    <a:pt x="100584" y="190754"/>
                  </a:lnTo>
                  <a:close/>
                  <a:moveTo>
                    <a:pt x="319532" y="0"/>
                  </a:moveTo>
                  <a:lnTo>
                    <a:pt x="636651" y="331216"/>
                  </a:lnTo>
                  <a:lnTo>
                    <a:pt x="572008" y="331216"/>
                  </a:lnTo>
                  <a:lnTo>
                    <a:pt x="319532" y="67564"/>
                  </a:lnTo>
                  <a:close/>
                  <a:moveTo>
                    <a:pt x="319532" y="133731"/>
                  </a:moveTo>
                  <a:lnTo>
                    <a:pt x="65151" y="329819"/>
                  </a:lnTo>
                  <a:lnTo>
                    <a:pt x="0" y="329819"/>
                  </a:lnTo>
                  <a:close/>
                </a:path>
              </a:pathLst>
            </a:custGeom>
            <a:solidFill>
              <a:srgbClr val="2A808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" name="Freeform 70"/>
          <p:cNvSpPr/>
          <p:nvPr/>
        </p:nvSpPr>
        <p:spPr>
          <a:xfrm>
            <a:off x="15550259" y="5217548"/>
            <a:ext cx="548979" cy="443065"/>
          </a:xfrm>
          <a:custGeom>
            <a:avLst/>
            <a:gdLst/>
            <a:ahLst/>
            <a:cxnLst/>
            <a:rect l="l" t="t" r="r" b="b"/>
            <a:pathLst>
              <a:path w="548979" h="443065">
                <a:moveTo>
                  <a:pt x="0" y="0"/>
                </a:moveTo>
                <a:lnTo>
                  <a:pt x="548979" y="0"/>
                </a:lnTo>
                <a:lnTo>
                  <a:pt x="548979" y="443065"/>
                </a:lnTo>
                <a:lnTo>
                  <a:pt x="0" y="4430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202" b="-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5527158" y="5214035"/>
            <a:ext cx="364470" cy="526551"/>
          </a:xfrm>
          <a:custGeom>
            <a:avLst/>
            <a:gdLst/>
            <a:ahLst/>
            <a:cxnLst/>
            <a:rect l="l" t="t" r="r" b="b"/>
            <a:pathLst>
              <a:path w="364470" h="526551">
                <a:moveTo>
                  <a:pt x="0" y="0"/>
                </a:moveTo>
                <a:lnTo>
                  <a:pt x="364470" y="0"/>
                </a:lnTo>
                <a:lnTo>
                  <a:pt x="364470" y="526551"/>
                </a:lnTo>
                <a:lnTo>
                  <a:pt x="0" y="5265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06" r="-3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12203838" y="5240863"/>
            <a:ext cx="493345" cy="492700"/>
          </a:xfrm>
          <a:custGeom>
            <a:avLst/>
            <a:gdLst/>
            <a:ahLst/>
            <a:cxnLst/>
            <a:rect l="l" t="t" r="r" b="b"/>
            <a:pathLst>
              <a:path w="493345" h="492700">
                <a:moveTo>
                  <a:pt x="0" y="0"/>
                </a:moveTo>
                <a:lnTo>
                  <a:pt x="493345" y="0"/>
                </a:lnTo>
                <a:lnTo>
                  <a:pt x="493345" y="492700"/>
                </a:lnTo>
                <a:lnTo>
                  <a:pt x="0" y="4927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65" b="-6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3" name="Group 73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FUTURETIMELINE INTEGRATION 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5824748" y="8568618"/>
            <a:ext cx="1788908" cy="1601739"/>
            <a:chOff x="0" y="0"/>
            <a:chExt cx="2385211" cy="213565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733384"/>
            <a:ext cx="18288000" cy="3584619"/>
            <a:chOff x="0" y="0"/>
            <a:chExt cx="24384000" cy="4779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4779429"/>
            </a:xfrm>
            <a:custGeom>
              <a:avLst/>
              <a:gdLst/>
              <a:ahLst/>
              <a:cxnLst/>
              <a:rect l="l" t="t" r="r" b="b"/>
              <a:pathLst>
                <a:path w="24384000" h="4779429">
                  <a:moveTo>
                    <a:pt x="0" y="0"/>
                  </a:moveTo>
                  <a:lnTo>
                    <a:pt x="24384000" y="0"/>
                  </a:lnTo>
                  <a:lnTo>
                    <a:pt x="24384000" y="4779429"/>
                  </a:lnTo>
                  <a:lnTo>
                    <a:pt x="0" y="477942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80000"/>
                  </a:srgbClr>
                </a:gs>
                <a:gs pos="100000">
                  <a:srgbClr val="262626">
                    <a:alpha val="60000"/>
                  </a:srgbClr>
                </a:gs>
              </a:gsLst>
              <a:lin ang="4838802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36462" y="4176954"/>
            <a:ext cx="12515072" cy="2697480"/>
            <a:chOff x="0" y="0"/>
            <a:chExt cx="16686763" cy="3596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86763" cy="3596640"/>
            </a:xfrm>
            <a:custGeom>
              <a:avLst/>
              <a:gdLst/>
              <a:ahLst/>
              <a:cxnLst/>
              <a:rect l="l" t="t" r="r" b="b"/>
              <a:pathLst>
                <a:path w="16686763" h="3596640">
                  <a:moveTo>
                    <a:pt x="0" y="0"/>
                  </a:moveTo>
                  <a:lnTo>
                    <a:pt x="16686763" y="0"/>
                  </a:lnTo>
                  <a:lnTo>
                    <a:pt x="16686763" y="3596640"/>
                  </a:lnTo>
                  <a:lnTo>
                    <a:pt x="0" y="3596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52425"/>
              <a:ext cx="16686763" cy="3949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872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THANK YOU!</a:t>
              </a:r>
            </a:p>
            <a:p>
              <a:pPr algn="l">
                <a:lnSpc>
                  <a:spcPts val="10872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Questions are welcomed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2491" y="5369838"/>
            <a:ext cx="2028058" cy="1815867"/>
            <a:chOff x="0" y="0"/>
            <a:chExt cx="2704077" cy="24211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4084" cy="2421128"/>
            </a:xfrm>
            <a:custGeom>
              <a:avLst/>
              <a:gdLst/>
              <a:ahLst/>
              <a:cxnLst/>
              <a:rect l="l" t="t" r="r" b="b"/>
              <a:pathLst>
                <a:path w="2704084" h="2421128">
                  <a:moveTo>
                    <a:pt x="0" y="0"/>
                  </a:moveTo>
                  <a:lnTo>
                    <a:pt x="2704084" y="0"/>
                  </a:lnTo>
                  <a:lnTo>
                    <a:pt x="2704084" y="2421128"/>
                  </a:lnTo>
                  <a:lnTo>
                    <a:pt x="0" y="2421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" r="-50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6466" y="4116368"/>
            <a:ext cx="489261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b="1">
                <a:solidFill>
                  <a:srgbClr val="FFDE59">
                    <a:alpha val="92941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AURARIA HACK 2025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90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020"/>
                </a:lnSpc>
              </a:pPr>
              <a:r>
                <a:rPr lang="en-US" sz="6500" b="1" i="1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Suggested Content Outline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9819" y="2164937"/>
            <a:ext cx="17327722" cy="7163467"/>
            <a:chOff x="0" y="0"/>
            <a:chExt cx="23103629" cy="9551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9551289"/>
            </a:xfrm>
            <a:custGeom>
              <a:avLst/>
              <a:gdLst/>
              <a:ahLst/>
              <a:cxnLst/>
              <a:rect l="l" t="t" r="r" b="b"/>
              <a:pathLst>
                <a:path w="23103630" h="9551289">
                  <a:moveTo>
                    <a:pt x="0" y="0"/>
                  </a:moveTo>
                  <a:lnTo>
                    <a:pt x="23103630" y="0"/>
                  </a:lnTo>
                  <a:lnTo>
                    <a:pt x="23103630" y="9551289"/>
                  </a:lnTo>
                  <a:lnTo>
                    <a:pt x="0" y="9551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3103629" cy="96751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33413" lvl="2" indent="-211138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6: Business Model &amp; Scalability 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Summarize your business model and potential revenue streams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Outline a clear scaling strategy and cost structure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7: Traction and Validation (optional)</a:t>
              </a:r>
            </a:p>
            <a:p>
              <a:pPr marL="1225550" lvl="3" indent="-306387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Provide any evidence of user engagement or feedback received (if any)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8: Roadmap and Financial Projections (optional)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 a timeline for development and launch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Offer brief financial projections and key milestones (e.g., break-even point)</a:t>
              </a:r>
            </a:p>
            <a:p>
              <a:pPr marL="685800" lvl="2" indent="-228600" algn="l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Slide 9: Closing &amp; Q&amp;A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Recap the problem, solution, and market potential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the next steps for your project</a:t>
              </a:r>
            </a:p>
            <a:p>
              <a:pPr marL="1225296" lvl="3" indent="-306324" algn="l">
                <a:lnSpc>
                  <a:spcPts val="4200"/>
                </a:lnSpc>
                <a:buFont typeface="Arial"/>
                <a:buChar char="￭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Thank the audience and open the floor for questions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0205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43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15" b="-92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0843" y="3557231"/>
            <a:ext cx="18288000" cy="4044967"/>
            <a:chOff x="0" y="0"/>
            <a:chExt cx="24384000" cy="5393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5393309"/>
            </a:xfrm>
            <a:custGeom>
              <a:avLst/>
              <a:gdLst/>
              <a:ahLst/>
              <a:cxnLst/>
              <a:rect l="l" t="t" r="r" b="b"/>
              <a:pathLst>
                <a:path w="24384000" h="5393309">
                  <a:moveTo>
                    <a:pt x="0" y="0"/>
                  </a:moveTo>
                  <a:lnTo>
                    <a:pt x="24384000" y="0"/>
                  </a:lnTo>
                  <a:lnTo>
                    <a:pt x="24384000" y="5393309"/>
                  </a:lnTo>
                  <a:lnTo>
                    <a:pt x="0" y="53933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80000"/>
                  </a:srgbClr>
                </a:gs>
                <a:gs pos="100000">
                  <a:srgbClr val="262626">
                    <a:alpha val="60000"/>
                  </a:srgbClr>
                </a:gs>
              </a:gsLst>
              <a:lin ang="4838802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61252" y="3994818"/>
            <a:ext cx="13005954" cy="1701340"/>
            <a:chOff x="0" y="0"/>
            <a:chExt cx="17341272" cy="22684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41272" cy="2268454"/>
            </a:xfrm>
            <a:custGeom>
              <a:avLst/>
              <a:gdLst/>
              <a:ahLst/>
              <a:cxnLst/>
              <a:rect l="l" t="t" r="r" b="b"/>
              <a:pathLst>
                <a:path w="17341272" h="2268454">
                  <a:moveTo>
                    <a:pt x="0" y="0"/>
                  </a:moveTo>
                  <a:lnTo>
                    <a:pt x="17341272" y="0"/>
                  </a:lnTo>
                  <a:lnTo>
                    <a:pt x="17341272" y="2268454"/>
                  </a:lnTo>
                  <a:lnTo>
                    <a:pt x="0" y="226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17341272" cy="221130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Trip Guardian	</a:t>
              </a:r>
            </a:p>
            <a:p>
              <a:pPr algn="l">
                <a:lnSpc>
                  <a:spcPts val="3240"/>
                </a:lnSpc>
              </a:pPr>
              <a:r>
                <a:rPr lang="en-US" sz="3000" b="1" dirty="0">
                  <a:solidFill>
                    <a:srgbClr val="CFB87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February, 18</a:t>
              </a:r>
              <a:r>
                <a:rPr lang="en-US" sz="3000" b="1" baseline="30000" dirty="0">
                  <a:solidFill>
                    <a:srgbClr val="CFB87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</a:t>
              </a:r>
              <a:r>
                <a:rPr lang="en-US" sz="3000" b="1" dirty="0">
                  <a:solidFill>
                    <a:srgbClr val="CFB87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2025	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7557" y="5060147"/>
            <a:ext cx="2661621" cy="2383141"/>
            <a:chOff x="0" y="0"/>
            <a:chExt cx="3548828" cy="31775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48888" cy="3177540"/>
            </a:xfrm>
            <a:custGeom>
              <a:avLst/>
              <a:gdLst/>
              <a:ahLst/>
              <a:cxnLst/>
              <a:rect l="l" t="t" r="r" b="b"/>
              <a:pathLst>
                <a:path w="3548888" h="3177540">
                  <a:moveTo>
                    <a:pt x="0" y="0"/>
                  </a:moveTo>
                  <a:lnTo>
                    <a:pt x="3548888" y="0"/>
                  </a:lnTo>
                  <a:lnTo>
                    <a:pt x="3548888" y="3177540"/>
                  </a:lnTo>
                  <a:lnTo>
                    <a:pt x="0" y="3177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" r="-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93769" y="3557231"/>
            <a:ext cx="5604273" cy="1484335"/>
            <a:chOff x="0" y="0"/>
            <a:chExt cx="7472364" cy="19791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72364" cy="1979113"/>
            </a:xfrm>
            <a:custGeom>
              <a:avLst/>
              <a:gdLst/>
              <a:ahLst/>
              <a:cxnLst/>
              <a:rect l="l" t="t" r="r" b="b"/>
              <a:pathLst>
                <a:path w="7472364" h="1979113">
                  <a:moveTo>
                    <a:pt x="0" y="0"/>
                  </a:moveTo>
                  <a:lnTo>
                    <a:pt x="7472364" y="0"/>
                  </a:lnTo>
                  <a:lnTo>
                    <a:pt x="7472364" y="1979113"/>
                  </a:lnTo>
                  <a:lnTo>
                    <a:pt x="0" y="197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4775"/>
              <a:ext cx="7472364" cy="1874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19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61252" y="6185042"/>
            <a:ext cx="6306948" cy="1091565"/>
            <a:chOff x="0" y="0"/>
            <a:chExt cx="3840031" cy="14554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40031" cy="1455420"/>
            </a:xfrm>
            <a:custGeom>
              <a:avLst/>
              <a:gdLst/>
              <a:ahLst/>
              <a:cxnLst/>
              <a:rect l="l" t="t" r="r" b="b"/>
              <a:pathLst>
                <a:path w="3840031" h="1455420">
                  <a:moveTo>
                    <a:pt x="0" y="0"/>
                  </a:moveTo>
                  <a:lnTo>
                    <a:pt x="3840031" y="0"/>
                  </a:lnTo>
                  <a:lnTo>
                    <a:pt x="3840031" y="1455420"/>
                  </a:lnTo>
                  <a:lnTo>
                    <a:pt x="0" y="1455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3840031" cy="1522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4408"/>
                </a:lnSpc>
              </a:pPr>
              <a:r>
                <a:rPr lang="en-US" sz="3150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Wintermule</a:t>
              </a:r>
              <a:endParaRPr lang="en-US" sz="315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just">
                <a:lnSpc>
                  <a:spcPts val="4408"/>
                </a:lnSpc>
              </a:pPr>
              <a:r>
                <a:rPr lang="en-US" sz="315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Christian Mandujano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17893" y="3880289"/>
            <a:ext cx="489261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b="1">
                <a:solidFill>
                  <a:srgbClr val="FFDE59">
                    <a:alpha val="92941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AURARIA HACK 2025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479" y="2393270"/>
            <a:ext cx="1782114" cy="2322230"/>
            <a:chOff x="0" y="0"/>
            <a:chExt cx="2376152" cy="30963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152" cy="3096307"/>
            </a:xfrm>
            <a:custGeom>
              <a:avLst/>
              <a:gdLst/>
              <a:ahLst/>
              <a:cxnLst/>
              <a:rect l="l" t="t" r="r" b="b"/>
              <a:pathLst>
                <a:path w="2376152" h="3096307">
                  <a:moveTo>
                    <a:pt x="0" y="0"/>
                  </a:moveTo>
                  <a:lnTo>
                    <a:pt x="2376152" y="0"/>
                  </a:lnTo>
                  <a:lnTo>
                    <a:pt x="2376152" y="3096307"/>
                  </a:lnTo>
                  <a:lnTo>
                    <a:pt x="0" y="3096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1925"/>
              <a:ext cx="2376152" cy="2934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004"/>
                </a:lnSpc>
              </a:pPr>
              <a:r>
                <a:rPr lang="en-US" sz="213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30398" y="5874055"/>
            <a:ext cx="1782114" cy="2322230"/>
            <a:chOff x="0" y="0"/>
            <a:chExt cx="2376152" cy="30963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152" cy="3096307"/>
            </a:xfrm>
            <a:custGeom>
              <a:avLst/>
              <a:gdLst/>
              <a:ahLst/>
              <a:cxnLst/>
              <a:rect l="l" t="t" r="r" b="b"/>
              <a:pathLst>
                <a:path w="2376152" h="3096307">
                  <a:moveTo>
                    <a:pt x="0" y="0"/>
                  </a:moveTo>
                  <a:lnTo>
                    <a:pt x="2376152" y="0"/>
                  </a:lnTo>
                  <a:lnTo>
                    <a:pt x="2376152" y="3096307"/>
                  </a:lnTo>
                  <a:lnTo>
                    <a:pt x="0" y="3096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925"/>
              <a:ext cx="2376152" cy="2934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004"/>
                </a:lnSpc>
              </a:pPr>
              <a:r>
                <a:rPr lang="en-US" sz="213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”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0830" y="2178957"/>
            <a:ext cx="14446332" cy="4546115"/>
            <a:chOff x="0" y="0"/>
            <a:chExt cx="19261776" cy="60614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261776" cy="6061486"/>
            </a:xfrm>
            <a:custGeom>
              <a:avLst/>
              <a:gdLst/>
              <a:ahLst/>
              <a:cxnLst/>
              <a:rect l="l" t="t" r="r" b="b"/>
              <a:pathLst>
                <a:path w="19261776" h="6061486">
                  <a:moveTo>
                    <a:pt x="0" y="0"/>
                  </a:moveTo>
                  <a:lnTo>
                    <a:pt x="19261776" y="0"/>
                  </a:lnTo>
                  <a:lnTo>
                    <a:pt x="19261776" y="6061486"/>
                  </a:lnTo>
                  <a:lnTo>
                    <a:pt x="0" y="6061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19261776" cy="61853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776"/>
                </a:lnSpc>
              </a:pPr>
              <a:r>
                <a:rPr lang="en-US" sz="6600" dirty="0"/>
                <a:t>In the presence of others, bystanders are less likely to intervene when they witness someone in need of help</a:t>
              </a:r>
              <a:endParaRPr lang="en-US" sz="648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20831" y="6945203"/>
            <a:ext cx="14446331" cy="747933"/>
            <a:chOff x="0" y="0"/>
            <a:chExt cx="19261775" cy="9972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261775" cy="997244"/>
            </a:xfrm>
            <a:custGeom>
              <a:avLst/>
              <a:gdLst/>
              <a:ahLst/>
              <a:cxnLst/>
              <a:rect l="l" t="t" r="r" b="b"/>
              <a:pathLst>
                <a:path w="19261775" h="997244">
                  <a:moveTo>
                    <a:pt x="0" y="0"/>
                  </a:moveTo>
                  <a:lnTo>
                    <a:pt x="19261775" y="0"/>
                  </a:lnTo>
                  <a:lnTo>
                    <a:pt x="19261775" y="997244"/>
                  </a:lnTo>
                  <a:lnTo>
                    <a:pt x="0" y="9972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261775" cy="10353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4536"/>
                </a:lnSpc>
              </a:pPr>
              <a:r>
                <a:rPr lang="en-US" sz="4200" b="1" i="1" dirty="0">
                  <a:solidFill>
                    <a:srgbClr val="CFB97E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– (Darley &amp; Latané, 1968)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138628" y="8457431"/>
            <a:ext cx="1788908" cy="1601739"/>
            <a:chOff x="0" y="0"/>
            <a:chExt cx="2385211" cy="21356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AGENDA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885" y="1117008"/>
            <a:ext cx="6641452" cy="749647"/>
            <a:chOff x="0" y="0"/>
            <a:chExt cx="8855269" cy="9995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55270" cy="999529"/>
            </a:xfrm>
            <a:custGeom>
              <a:avLst/>
              <a:gdLst/>
              <a:ahLst/>
              <a:cxnLst/>
              <a:rect l="l" t="t" r="r" b="b"/>
              <a:pathLst>
                <a:path w="8855270" h="999529">
                  <a:moveTo>
                    <a:pt x="0" y="0"/>
                  </a:moveTo>
                  <a:lnTo>
                    <a:pt x="8855270" y="0"/>
                  </a:lnTo>
                  <a:lnTo>
                    <a:pt x="8855270" y="999529"/>
                  </a:lnTo>
                  <a:lnTo>
                    <a:pt x="0" y="9995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855269" cy="1075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RTD Outline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28202" y="1056103"/>
            <a:ext cx="1436770" cy="848919"/>
            <a:chOff x="0" y="0"/>
            <a:chExt cx="1915693" cy="1131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5693" cy="1131892"/>
            </a:xfrm>
            <a:custGeom>
              <a:avLst/>
              <a:gdLst/>
              <a:ahLst/>
              <a:cxnLst/>
              <a:rect l="l" t="t" r="r" b="b"/>
              <a:pathLst>
                <a:path w="1915693" h="1131892">
                  <a:moveTo>
                    <a:pt x="0" y="0"/>
                  </a:moveTo>
                  <a:lnTo>
                    <a:pt x="1915693" y="0"/>
                  </a:lnTo>
                  <a:lnTo>
                    <a:pt x="1915693" y="1131892"/>
                  </a:lnTo>
                  <a:lnTo>
                    <a:pt x="0" y="1131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915693" cy="12176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206010" y="972132"/>
            <a:ext cx="1081087" cy="1081183"/>
          </a:xfrm>
          <a:custGeom>
            <a:avLst/>
            <a:gdLst/>
            <a:ahLst/>
            <a:cxnLst/>
            <a:rect l="l" t="t" r="r" b="b"/>
            <a:pathLst>
              <a:path w="1081087" h="1081183">
                <a:moveTo>
                  <a:pt x="0" y="0"/>
                </a:moveTo>
                <a:lnTo>
                  <a:pt x="1081087" y="0"/>
                </a:lnTo>
                <a:lnTo>
                  <a:pt x="1081087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 rot="5367034">
            <a:off x="2770949" y="4789875"/>
            <a:ext cx="7984715" cy="38100"/>
            <a:chOff x="0" y="0"/>
            <a:chExt cx="10646287" cy="50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46283" cy="50800"/>
            </a:xfrm>
            <a:custGeom>
              <a:avLst/>
              <a:gdLst/>
              <a:ahLst/>
              <a:cxnLst/>
              <a:rect l="l" t="t" r="r" b="b"/>
              <a:pathLst>
                <a:path w="10646283" h="50800">
                  <a:moveTo>
                    <a:pt x="25400" y="0"/>
                  </a:moveTo>
                  <a:lnTo>
                    <a:pt x="10620883" y="0"/>
                  </a:lnTo>
                  <a:cubicBezTo>
                    <a:pt x="10634852" y="0"/>
                    <a:pt x="10646283" y="11430"/>
                    <a:pt x="10646283" y="25400"/>
                  </a:cubicBezTo>
                  <a:cubicBezTo>
                    <a:pt x="10646283" y="39370"/>
                    <a:pt x="10634852" y="50800"/>
                    <a:pt x="1062088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ubicBezTo>
                    <a:pt x="0" y="11430"/>
                    <a:pt x="11430" y="0"/>
                    <a:pt x="25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60467" y="2728631"/>
            <a:ext cx="6658870" cy="806798"/>
            <a:chOff x="-23224" y="-76200"/>
            <a:chExt cx="8878493" cy="1075731"/>
          </a:xfrm>
        </p:grpSpPr>
        <p:sp>
          <p:nvSpPr>
            <p:cNvPr id="15" name="Freeform 15"/>
            <p:cNvSpPr/>
            <p:nvPr/>
          </p:nvSpPr>
          <p:spPr>
            <a:xfrm>
              <a:off x="-23224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28202" y="2724875"/>
            <a:ext cx="1436770" cy="848920"/>
            <a:chOff x="0" y="0"/>
            <a:chExt cx="1915693" cy="11318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8206002" y="2640897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777885" y="4454553"/>
            <a:ext cx="6641452" cy="749648"/>
            <a:chOff x="0" y="0"/>
            <a:chExt cx="8855269" cy="9995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Model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28202" y="4393648"/>
            <a:ext cx="1436770" cy="848920"/>
            <a:chOff x="0" y="0"/>
            <a:chExt cx="1915693" cy="11318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8206002" y="4309669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9777885" y="6123326"/>
            <a:ext cx="6641452" cy="749648"/>
            <a:chOff x="0" y="0"/>
            <a:chExt cx="8855269" cy="9995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Outcome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28202" y="6062420"/>
            <a:ext cx="1436770" cy="848920"/>
            <a:chOff x="0" y="0"/>
            <a:chExt cx="1915693" cy="11318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8206002" y="5978442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9777885" y="7792098"/>
            <a:ext cx="6641452" cy="749648"/>
            <a:chOff x="0" y="0"/>
            <a:chExt cx="8855269" cy="99953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55270" cy="999531"/>
            </a:xfrm>
            <a:custGeom>
              <a:avLst/>
              <a:gdLst/>
              <a:ahLst/>
              <a:cxnLst/>
              <a:rect l="l" t="t" r="r" b="b"/>
              <a:pathLst>
                <a:path w="8855270" h="999531">
                  <a:moveTo>
                    <a:pt x="0" y="0"/>
                  </a:moveTo>
                  <a:lnTo>
                    <a:pt x="8855270" y="0"/>
                  </a:lnTo>
                  <a:lnTo>
                    <a:pt x="8855270" y="999531"/>
                  </a:lnTo>
                  <a:lnTo>
                    <a:pt x="0" y="99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8855269" cy="1075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028202" y="7731193"/>
            <a:ext cx="1436770" cy="848920"/>
            <a:chOff x="0" y="0"/>
            <a:chExt cx="1915693" cy="11318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15693" cy="1131893"/>
            </a:xfrm>
            <a:custGeom>
              <a:avLst/>
              <a:gdLst/>
              <a:ahLst/>
              <a:cxnLst/>
              <a:rect l="l" t="t" r="r" b="b"/>
              <a:pathLst>
                <a:path w="1915693" h="1131893">
                  <a:moveTo>
                    <a:pt x="0" y="0"/>
                  </a:moveTo>
                  <a:lnTo>
                    <a:pt x="1915693" y="0"/>
                  </a:lnTo>
                  <a:lnTo>
                    <a:pt x="1915693" y="1131893"/>
                  </a:lnTo>
                  <a:lnTo>
                    <a:pt x="0" y="1131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1915693" cy="1217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1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05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8206002" y="7647214"/>
            <a:ext cx="1081088" cy="1081183"/>
          </a:xfrm>
          <a:custGeom>
            <a:avLst/>
            <a:gdLst/>
            <a:ahLst/>
            <a:cxnLst/>
            <a:rect l="l" t="t" r="r" b="b"/>
            <a:pathLst>
              <a:path w="1081088" h="1081183">
                <a:moveTo>
                  <a:pt x="0" y="0"/>
                </a:moveTo>
                <a:lnTo>
                  <a:pt x="1081088" y="0"/>
                </a:lnTo>
                <a:lnTo>
                  <a:pt x="1081088" y="1081183"/>
                </a:lnTo>
                <a:lnTo>
                  <a:pt x="0" y="1081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90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RTD current issues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89" y="2667001"/>
            <a:ext cx="17327722" cy="6095999"/>
            <a:chOff x="0" y="0"/>
            <a:chExt cx="23103629" cy="8127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8127999"/>
            </a:xfrm>
            <a:custGeom>
              <a:avLst/>
              <a:gdLst/>
              <a:ahLst/>
              <a:cxnLst/>
              <a:rect l="l" t="t" r="r" b="b"/>
              <a:pathLst>
                <a:path w="23103630" h="8127999">
                  <a:moveTo>
                    <a:pt x="0" y="0"/>
                  </a:moveTo>
                  <a:lnTo>
                    <a:pt x="23103630" y="0"/>
                  </a:lnTo>
                  <a:lnTo>
                    <a:pt x="23103630" y="8127999"/>
                  </a:lnTo>
                  <a:lnTo>
                    <a:pt x="0" y="8127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103629" cy="8223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361440" lvl="2" indent="-685800" algn="l">
                <a:lnSpc>
                  <a:spcPts val="5759"/>
                </a:lnSpc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Construction impact</a:t>
              </a:r>
            </a:p>
            <a:p>
              <a:pPr marL="1674495" lvl="3" indent="-571500" algn="l">
                <a:lnSpc>
                  <a:spcPts val="5040"/>
                </a:lnSpc>
                <a:buFont typeface="Wingdings" panose="05000000000000000000" pitchFamily="2" charset="2"/>
                <a:buChar char="§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Impact on stations and routes</a:t>
              </a:r>
            </a:p>
            <a:p>
              <a:pPr marL="1361440" lvl="2" indent="-685800" algn="l">
                <a:lnSpc>
                  <a:spcPts val="5759"/>
                </a:lnSpc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Speed restrictions</a:t>
              </a:r>
            </a:p>
            <a:p>
              <a:pPr marL="1818640" lvl="3" indent="-685800">
                <a:lnSpc>
                  <a:spcPts val="5759"/>
                </a:lnSpc>
                <a:buFont typeface="Wingdings" panose="05000000000000000000" pitchFamily="2" charset="2"/>
                <a:buChar char="§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Municipal standards</a:t>
              </a:r>
            </a:p>
            <a:p>
              <a:pPr marL="1361440" lvl="2" indent="-685800" algn="l">
                <a:lnSpc>
                  <a:spcPts val="5759"/>
                </a:lnSpc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Ridership impact</a:t>
              </a:r>
            </a:p>
            <a:p>
              <a:pPr marL="1674495" lvl="3" indent="-571500">
                <a:lnSpc>
                  <a:spcPts val="5040"/>
                </a:lnSpc>
                <a:buFont typeface="Arial" panose="020B0604020202020204" pitchFamily="34" charset="0"/>
                <a:buChar char="•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Why do people not want to ride?</a:t>
              </a:r>
            </a:p>
            <a:p>
              <a:pPr marL="1217295" lvl="2" indent="-571500">
                <a:lnSpc>
                  <a:spcPts val="5040"/>
                </a:lnSpc>
                <a:buFont typeface="Courier New" panose="02070309020205020404" pitchFamily="49" charset="0"/>
                <a:buChar char="o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Maintenance</a:t>
              </a:r>
            </a:p>
            <a:p>
              <a:pPr marL="1674495" lvl="3" indent="-571500">
                <a:lnSpc>
                  <a:spcPts val="5040"/>
                </a:lnSpc>
                <a:buFont typeface="Wingdings" panose="05000000000000000000" pitchFamily="2" charset="2"/>
                <a:buChar char="§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to decide which area might need repair from crime statistics.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2360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54C80-D53D-321C-A650-EE31313B3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BC4B42-94CD-5013-DF1A-89E82B2DFCE8}"/>
              </a:ext>
            </a:extLst>
          </p:cNvPr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7023FE-A20D-6312-6873-6DBD415E318C}"/>
                </a:ext>
              </a:extLst>
            </p:cNvPr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D522C54-17AC-48EA-D808-6F4D1DF0DC00}"/>
                </a:ext>
              </a:extLst>
            </p:cNvPr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dirty="0">
                  <a:solidFill>
                    <a:schemeClr val="bg1"/>
                  </a:solidFill>
                </a:rPr>
                <a:t>Impact on User Behavior</a:t>
              </a:r>
              <a:endParaRPr lang="en-US" sz="7200" b="1" i="1" dirty="0">
                <a:solidFill>
                  <a:schemeClr val="bg1"/>
                </a:solidFill>
                <a:latin typeface="Arial Bold Italics"/>
                <a:ea typeface="Arial Bold Italics"/>
                <a:cs typeface="Arial Bold Italics"/>
                <a:sym typeface="Arial Bold Itali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492D705-4684-6E94-1FB1-1DC5848E8FFD}"/>
              </a:ext>
            </a:extLst>
          </p:cNvPr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22D32F8-559C-E4C1-DCE6-D77F54362383}"/>
                </a:ext>
              </a:extLst>
            </p:cNvPr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4C08FCE-4B83-459B-C6EA-62183DB5908B}"/>
                </a:ext>
              </a:extLst>
            </p:cNvPr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BCF3F82-C440-3F09-DDAA-D71D6239D72F}"/>
              </a:ext>
            </a:extLst>
          </p:cNvPr>
          <p:cNvGrpSpPr/>
          <p:nvPr/>
        </p:nvGrpSpPr>
        <p:grpSpPr>
          <a:xfrm>
            <a:off x="831738" y="2391689"/>
            <a:ext cx="4769624" cy="5695405"/>
            <a:chOff x="0" y="0"/>
            <a:chExt cx="6359499" cy="759387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14AAD35-5FA9-1BF5-51FC-126F4CE99909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753974B-474A-2BD8-33EB-DF3589635FB7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Reduced Ridership at High-Crime Stops</a:t>
              </a:r>
              <a:r>
                <a:rPr lang="en-US" sz="3600" dirty="0">
                  <a:solidFill>
                    <a:schemeClr val="bg1"/>
                  </a:solidFill>
                </a:rPr>
                <a:t>: If the application identifies certain bus stops as high-crime locations, users might avoid those stops, leading to a potential decrease in ridership at these stops.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668E497-B653-57CB-8960-5F768311AC66}"/>
              </a:ext>
            </a:extLst>
          </p:cNvPr>
          <p:cNvGrpSpPr/>
          <p:nvPr/>
        </p:nvGrpSpPr>
        <p:grpSpPr>
          <a:xfrm>
            <a:off x="6732470" y="2391689"/>
            <a:ext cx="4796342" cy="6239797"/>
            <a:chOff x="-35624" y="0"/>
            <a:chExt cx="6395123" cy="8319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04C445-1687-ECBD-531B-4ECCB4FF4428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E1133F1-C98B-7E61-81C2-DBB8D539F597}"/>
                </a:ext>
              </a:extLst>
            </p:cNvPr>
            <p:cNvSpPr txBox="1"/>
            <p:nvPr/>
          </p:nvSpPr>
          <p:spPr>
            <a:xfrm>
              <a:off x="-35624" y="621081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Shift to Safer Stops</a:t>
              </a:r>
              <a:r>
                <a:rPr lang="en-US" sz="3600" dirty="0">
                  <a:solidFill>
                    <a:schemeClr val="bg1"/>
                  </a:solidFill>
                </a:rPr>
                <a:t>: Riders to choose safer bus stops with lower crime statistics. This could lead to higher ridership at the selected safe stops, potentially impacting local businesses and service </a:t>
              </a:r>
              <a:r>
                <a:rPr lang="en-US" sz="3600" dirty="0"/>
                <a:t>providers.</a:t>
              </a:r>
              <a:endParaRPr lang="en-U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E3A77E-FE3F-3AD1-7A7D-E4A18AA0AFE0}"/>
              </a:ext>
            </a:extLst>
          </p:cNvPr>
          <p:cNvGrpSpPr/>
          <p:nvPr/>
        </p:nvGrpSpPr>
        <p:grpSpPr>
          <a:xfrm>
            <a:off x="12677337" y="2391689"/>
            <a:ext cx="4769624" cy="5695405"/>
            <a:chOff x="0" y="0"/>
            <a:chExt cx="6359499" cy="759387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5607F6-3B27-3D54-C6C9-F141DF3DD671}"/>
                </a:ext>
              </a:extLst>
            </p:cNvPr>
            <p:cNvSpPr/>
            <p:nvPr/>
          </p:nvSpPr>
          <p:spPr>
            <a:xfrm>
              <a:off x="0" y="0"/>
              <a:ext cx="6359499" cy="7593874"/>
            </a:xfrm>
            <a:custGeom>
              <a:avLst/>
              <a:gdLst/>
              <a:ahLst/>
              <a:cxnLst/>
              <a:rect l="l" t="t" r="r" b="b"/>
              <a:pathLst>
                <a:path w="6359499" h="7593874">
                  <a:moveTo>
                    <a:pt x="0" y="0"/>
                  </a:moveTo>
                  <a:lnTo>
                    <a:pt x="6359499" y="0"/>
                  </a:lnTo>
                  <a:lnTo>
                    <a:pt x="6359499" y="7593874"/>
                  </a:lnTo>
                  <a:lnTo>
                    <a:pt x="0" y="7593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3D8CE38-3967-3C65-0FD3-887A21C6AA5C}"/>
                </a:ext>
              </a:extLst>
            </p:cNvPr>
            <p:cNvSpPr txBox="1"/>
            <p:nvPr/>
          </p:nvSpPr>
          <p:spPr>
            <a:xfrm>
              <a:off x="0" y="-104775"/>
              <a:ext cx="6359499" cy="76986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CFB97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chemeClr val="bg1"/>
                  </a:solidFill>
                </a:rPr>
                <a:t>Perceived Value for Users</a:t>
              </a:r>
              <a:r>
                <a:rPr lang="en-US" sz="3600" dirty="0">
                  <a:solidFill>
                    <a:schemeClr val="bg1"/>
                  </a:solidFill>
                </a:rPr>
                <a:t>: Users might be willing to pay for premium features (e.g., safer route recommendations, real-time crime alerts) if the application significantly improves their sense of safety while traveling.</a:t>
              </a:r>
              <a:endPara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D8756CE3-B436-938B-3C97-924244A3A4BD}"/>
              </a:ext>
            </a:extLst>
          </p:cNvPr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B29247A-AE4D-AA1F-F2E5-252B6F02D623}"/>
                </a:ext>
              </a:extLst>
            </p:cNvPr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2869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89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How we improve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47800" y="2595564"/>
            <a:ext cx="19260311" cy="6167436"/>
            <a:chOff x="-2576785" y="-95250"/>
            <a:chExt cx="25680414" cy="8223249"/>
          </a:xfrm>
        </p:grpSpPr>
        <p:sp>
          <p:nvSpPr>
            <p:cNvPr id="6" name="Freeform 6"/>
            <p:cNvSpPr/>
            <p:nvPr/>
          </p:nvSpPr>
          <p:spPr>
            <a:xfrm>
              <a:off x="-2576785" y="-95249"/>
              <a:ext cx="23103630" cy="8127999"/>
            </a:xfrm>
            <a:custGeom>
              <a:avLst/>
              <a:gdLst/>
              <a:ahLst/>
              <a:cxnLst/>
              <a:rect l="l" t="t" r="r" b="b"/>
              <a:pathLst>
                <a:path w="23103630" h="8127999">
                  <a:moveTo>
                    <a:pt x="0" y="0"/>
                  </a:moveTo>
                  <a:lnTo>
                    <a:pt x="23103630" y="0"/>
                  </a:lnTo>
                  <a:lnTo>
                    <a:pt x="23103630" y="8127999"/>
                  </a:lnTo>
                  <a:lnTo>
                    <a:pt x="0" y="8127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103629" cy="8223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Area of Identification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Which areas can be more at risk based on crime statistics</a:t>
              </a:r>
            </a:p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Which routes can be affected?</a:t>
              </a:r>
            </a:p>
            <a:p>
              <a:pPr marL="1217295" lvl="2" indent="-571500">
                <a:lnSpc>
                  <a:spcPts val="5040"/>
                </a:lnSpc>
                <a:buFont typeface="Courier New" panose="02070309020205020404" pitchFamily="49" charset="0"/>
                <a:buChar char="o"/>
              </a:pPr>
              <a:r>
                <a:rPr lang="en-US" sz="4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can we do?</a:t>
              </a:r>
            </a:p>
            <a:p>
              <a:pPr marL="1674495" lvl="3" indent="-571500">
                <a:lnSpc>
                  <a:spcPts val="5040"/>
                </a:lnSpc>
                <a:buFont typeface="Courier New" panose="02070309020205020404" pitchFamily="49" charset="0"/>
                <a:buChar char="o"/>
              </a:pPr>
              <a:endParaRPr lang="en-US" sz="4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88" y="9228811"/>
            <a:ext cx="729154" cy="576263"/>
            <a:chOff x="0" y="0"/>
            <a:chExt cx="972205" cy="768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205" cy="768351"/>
            </a:xfrm>
            <a:custGeom>
              <a:avLst/>
              <a:gdLst/>
              <a:ahLst/>
              <a:cxnLst/>
              <a:rect l="l" t="t" r="r" b="b"/>
              <a:pathLst>
                <a:path w="972205" h="768351">
                  <a:moveTo>
                    <a:pt x="0" y="0"/>
                  </a:moveTo>
                  <a:lnTo>
                    <a:pt x="972205" y="0"/>
                  </a:lnTo>
                  <a:lnTo>
                    <a:pt x="972205" y="768351"/>
                  </a:lnTo>
                  <a:lnTo>
                    <a:pt x="0" y="768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2205" cy="806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23604" y="8203335"/>
            <a:ext cx="1788908" cy="1601739"/>
            <a:chOff x="0" y="0"/>
            <a:chExt cx="2385211" cy="21356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5187" cy="2135632"/>
            </a:xfrm>
            <a:custGeom>
              <a:avLst/>
              <a:gdLst/>
              <a:ahLst/>
              <a:cxnLst/>
              <a:rect l="l" t="t" r="r" b="b"/>
              <a:pathLst>
                <a:path w="2385187" h="2135632">
                  <a:moveTo>
                    <a:pt x="0" y="0"/>
                  </a:moveTo>
                  <a:lnTo>
                    <a:pt x="2385187" y="0"/>
                  </a:lnTo>
                  <a:lnTo>
                    <a:pt x="2385187" y="2135632"/>
                  </a:lnTo>
                  <a:lnTo>
                    <a:pt x="0" y="213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90" y="439064"/>
            <a:ext cx="17327722" cy="2031206"/>
            <a:chOff x="0" y="0"/>
            <a:chExt cx="23103629" cy="2708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03630" cy="2708275"/>
            </a:xfrm>
            <a:custGeom>
              <a:avLst/>
              <a:gdLst/>
              <a:ahLst/>
              <a:cxnLst/>
              <a:rect l="l" t="t" r="r" b="b"/>
              <a:pathLst>
                <a:path w="23103630" h="2708275">
                  <a:moveTo>
                    <a:pt x="0" y="0"/>
                  </a:moveTo>
                  <a:lnTo>
                    <a:pt x="23103630" y="0"/>
                  </a:lnTo>
                  <a:lnTo>
                    <a:pt x="23103630" y="2708275"/>
                  </a:lnTo>
                  <a:lnTo>
                    <a:pt x="0" y="270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103629" cy="2765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b="1" i="1" dirty="0">
                  <a:solidFill>
                    <a:srgbClr val="FFFFFF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Denver DATA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89" y="2667001"/>
            <a:ext cx="17327722" cy="6095999"/>
            <a:chOff x="0" y="0"/>
            <a:chExt cx="23103629" cy="8127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03630" cy="8127999"/>
            </a:xfrm>
            <a:custGeom>
              <a:avLst/>
              <a:gdLst/>
              <a:ahLst/>
              <a:cxnLst/>
              <a:rect l="l" t="t" r="r" b="b"/>
              <a:pathLst>
                <a:path w="23103630" h="8127999">
                  <a:moveTo>
                    <a:pt x="0" y="0"/>
                  </a:moveTo>
                  <a:lnTo>
                    <a:pt x="23103630" y="0"/>
                  </a:lnTo>
                  <a:lnTo>
                    <a:pt x="23103630" y="8127999"/>
                  </a:lnTo>
                  <a:lnTo>
                    <a:pt x="0" y="8127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103629" cy="8223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General Transit Feed Specification (GTFS)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Schedule data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Routes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endParaRPr lang="en-US" sz="4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013460" lvl="2" indent="-337820" algn="l">
                <a:lnSpc>
                  <a:spcPts val="5759"/>
                </a:lnSpc>
                <a:buFont typeface="Arial"/>
                <a:buChar char="⚬"/>
              </a:pPr>
              <a:r>
                <a:rPr lang="en-US" sz="48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Crime data</a:t>
              </a:r>
            </a:p>
            <a:p>
              <a:pPr marL="1470660" lvl="3" indent="-367665" algn="l">
                <a:lnSpc>
                  <a:spcPts val="5040"/>
                </a:lnSpc>
                <a:buFont typeface="Arial"/>
                <a:buChar char="￭"/>
              </a:pPr>
              <a:r>
                <a:rPr lang="en-US" sz="4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Denver mile High Data catalog.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877947" y="8187799"/>
            <a:ext cx="1934565" cy="1732156"/>
            <a:chOff x="0" y="0"/>
            <a:chExt cx="2579420" cy="23095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79370" cy="2309495"/>
            </a:xfrm>
            <a:custGeom>
              <a:avLst/>
              <a:gdLst/>
              <a:ahLst/>
              <a:cxnLst/>
              <a:rect l="l" t="t" r="r" b="b"/>
              <a:pathLst>
                <a:path w="2579370" h="2309495">
                  <a:moveTo>
                    <a:pt x="0" y="0"/>
                  </a:moveTo>
                  <a:lnTo>
                    <a:pt x="2579370" y="0"/>
                  </a:lnTo>
                  <a:lnTo>
                    <a:pt x="2579370" y="2309495"/>
                  </a:lnTo>
                  <a:lnTo>
                    <a:pt x="0" y="230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" r="-5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484190d-9b9c-4391-ad5d-b7c62506a5a6" xsi:nil="true"/>
    <lcf76f155ced4ddcb4097134ff3c332f xmlns="0d72cd43-6724-4597-a15d-b9c0a5a2ddc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A51707F0722B4384F6368FCF77B563" ma:contentTypeVersion="13" ma:contentTypeDescription="Create a new document." ma:contentTypeScope="" ma:versionID="4037a605a88fe1f6cc8896d06415a656">
  <xsd:schema xmlns:xsd="http://www.w3.org/2001/XMLSchema" xmlns:xs="http://www.w3.org/2001/XMLSchema" xmlns:p="http://schemas.microsoft.com/office/2006/metadata/properties" xmlns:ns2="0d72cd43-6724-4597-a15d-b9c0a5a2ddcd" xmlns:ns3="c484190d-9b9c-4391-ad5d-b7c62506a5a6" targetNamespace="http://schemas.microsoft.com/office/2006/metadata/properties" ma:root="true" ma:fieldsID="04fc70a018e64bf1a1f6c7998243922e" ns2:_="" ns3:_="">
    <xsd:import namespace="0d72cd43-6724-4597-a15d-b9c0a5a2ddcd"/>
    <xsd:import namespace="c484190d-9b9c-4391-ad5d-b7c62506a5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2cd43-6724-4597-a15d-b9c0a5a2dd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f7310ada-04f1-49d1-83c9-5a60708465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84190d-9b9c-4391-ad5d-b7c62506a5a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2dd5d3e-a026-4b5e-837b-71e06fb1bdb4}" ma:internalName="TaxCatchAll" ma:showField="CatchAllData" ma:web="c484190d-9b9c-4391-ad5d-b7c62506a5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AFA751-959C-495A-B838-060BFB7AF24F}">
  <ds:schemaRefs>
    <ds:schemaRef ds:uri="http://schemas.microsoft.com/office/2006/metadata/properties"/>
    <ds:schemaRef ds:uri="http://schemas.microsoft.com/office/infopath/2007/PartnerControls"/>
    <ds:schemaRef ds:uri="c484190d-9b9c-4391-ad5d-b7c62506a5a6"/>
    <ds:schemaRef ds:uri="0d72cd43-6724-4597-a15d-b9c0a5a2ddcd"/>
  </ds:schemaRefs>
</ds:datastoreItem>
</file>

<file path=customXml/itemProps2.xml><?xml version="1.0" encoding="utf-8"?>
<ds:datastoreItem xmlns:ds="http://schemas.openxmlformats.org/officeDocument/2006/customXml" ds:itemID="{FF8B851F-56F9-4FA4-9B9E-0271166C24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55F3F6-36CE-4006-B959-C2D0AC736D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72cd43-6724-4597-a15d-b9c0a5a2ddcd"/>
    <ds:schemaRef ds:uri="c484190d-9b9c-4391-ad5d-b7c62506a5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790</Words>
  <Application>Microsoft Office PowerPoint</Application>
  <PresentationFormat>Custom</PresentationFormat>
  <Paragraphs>138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Arimo Bold Italics</vt:lpstr>
      <vt:lpstr>Wingdings</vt:lpstr>
      <vt:lpstr>Heading Now 31-38 Bold</vt:lpstr>
      <vt:lpstr>Calibri</vt:lpstr>
      <vt:lpstr>Arimo Bold</vt:lpstr>
      <vt:lpstr>Arial Italics</vt:lpstr>
      <vt:lpstr>Arial Bold Italics</vt:lpstr>
      <vt:lpstr>Open Sauce</vt:lpstr>
      <vt:lpstr>Courier New</vt:lpstr>
      <vt:lpstr>Arial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Auraria Hack'25 Presentation Template</dc:title>
  <dc:creator>Christian</dc:creator>
  <cp:lastModifiedBy>Mandujano Borjas, Christian</cp:lastModifiedBy>
  <cp:revision>6</cp:revision>
  <dcterms:created xsi:type="dcterms:W3CDTF">2006-08-16T00:00:00Z</dcterms:created>
  <dcterms:modified xsi:type="dcterms:W3CDTF">2025-04-18T17:05:57Z</dcterms:modified>
  <dc:identifier>DAGkeAWMX2Q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0x010100F1A51707F0722B4384F6368FCF77B563</vt:lpwstr>
  </property>
</Properties>
</file>